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63" r:id="rId3"/>
    <p:sldId id="270" r:id="rId4"/>
    <p:sldId id="285" r:id="rId5"/>
    <p:sldId id="280" r:id="rId6"/>
    <p:sldId id="258" r:id="rId7"/>
    <p:sldId id="289" r:id="rId8"/>
    <p:sldId id="281" r:id="rId9"/>
    <p:sldId id="265" r:id="rId10"/>
    <p:sldId id="286" r:id="rId11"/>
    <p:sldId id="287" r:id="rId12"/>
    <p:sldId id="267" r:id="rId13"/>
    <p:sldId id="272" r:id="rId14"/>
    <p:sldId id="288" r:id="rId15"/>
    <p:sldId id="283" r:id="rId16"/>
    <p:sldId id="293" r:id="rId17"/>
    <p:sldId id="294" r:id="rId18"/>
    <p:sldId id="304" r:id="rId19"/>
    <p:sldId id="295" r:id="rId20"/>
    <p:sldId id="296" r:id="rId21"/>
    <p:sldId id="290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291" r:id="rId30"/>
    <p:sldId id="292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A322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-523" y="-9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8115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7019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004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355697" y="1611246"/>
            <a:ext cx="7524250" cy="2777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ru-RU" sz="4000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Политическая борьба в СССР в 1920-е гг. Создание ОГПУ. Установление однопартийной политической системы. Построение тоталитарного государства в 1930-е гг.</a:t>
            </a:r>
            <a:endParaRPr lang="en-US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C874A87-0A2D-4307-B847-9416172A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528" y="1385887"/>
            <a:ext cx="6400800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E1CA5D96-EFB7-45E1-BBAD-38B4AA1EF88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sz="2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xmlns="" id="{1B420422-6B30-438A-8355-EE9D406A200C}"/>
              </a:ext>
            </a:extLst>
          </p:cNvPr>
          <p:cNvSpPr/>
          <p:nvPr/>
        </p:nvSpPr>
        <p:spPr>
          <a:xfrm>
            <a:off x="592856" y="1954871"/>
            <a:ext cx="662186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4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В 1934 году ОГПУ было реорганизовано в НКВД (Народный комиссариат внутренних дел), а в 1946 году - в МВД (Министерство внутренних дел). Несмотря на изменения в наименовании и структуре этих органов, они продолжали играть важную роль в поддержании политической стабильности и контроля над населением в СССР до конца советского периода.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6F70F176-4911-421E-89D1-D30E3582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78390" y="1977282"/>
            <a:ext cx="5421418" cy="398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xmlns="" id="{36C112E3-B6E2-41AB-8E18-DEC8CE8DAD0E}"/>
              </a:ext>
            </a:extLst>
          </p:cNvPr>
          <p:cNvSpPr/>
          <p:nvPr/>
        </p:nvSpPr>
        <p:spPr>
          <a:xfrm>
            <a:off x="8915567" y="6177662"/>
            <a:ext cx="662186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</a:rPr>
              <a:t>Сотрудники НКВД</a:t>
            </a:r>
            <a:endParaRPr lang="ru-RU" sz="2400" b="1" i="0" dirty="0">
              <a:solidFill>
                <a:schemeClr val="bg1"/>
              </a:solidFill>
              <a:effectLst/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175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xmlns="" id="{471DCEB7-A990-4554-B95E-F9CCE93379A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sz="2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40C8E3F2-A2C4-48D6-9023-FA824662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40" y="1302255"/>
            <a:ext cx="3560623" cy="46299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393A961-21E8-4C5E-AE69-5F9BC541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295" y="1302254"/>
            <a:ext cx="6499733" cy="4629947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xmlns="" id="{C7460A16-54F1-4746-BEDC-B88473D2B790}"/>
              </a:ext>
            </a:extLst>
          </p:cNvPr>
          <p:cNvSpPr/>
          <p:nvPr/>
        </p:nvSpPr>
        <p:spPr>
          <a:xfrm>
            <a:off x="4494292" y="6469064"/>
            <a:ext cx="662186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</a:rPr>
              <a:t>Сотрудники МВД</a:t>
            </a:r>
            <a:r>
              <a:rPr lang="ru-RU" sz="24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в 1946 году</a:t>
            </a:r>
          </a:p>
        </p:txBody>
      </p:sp>
    </p:spTree>
    <p:extLst>
      <p:ext uri="{BB962C8B-B14F-4D97-AF65-F5344CB8AC3E}">
        <p14:creationId xmlns:p14="http://schemas.microsoft.com/office/powerpoint/2010/main" xmlns="" val="65895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5" name="Text 3"/>
          <p:cNvSpPr/>
          <p:nvPr/>
        </p:nvSpPr>
        <p:spPr>
          <a:xfrm>
            <a:off x="716489" y="1306939"/>
            <a:ext cx="131974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400" b="1" i="0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Установление однопартийной политической системы</a:t>
            </a:r>
          </a:p>
          <a:p>
            <a:pPr>
              <a:lnSpc>
                <a:spcPts val="2799"/>
              </a:lnSpc>
            </a:pPr>
            <a:endParaRPr lang="ru-RU" sz="2400" b="1" i="0" dirty="0">
              <a:solidFill>
                <a:srgbClr val="FFFFFF"/>
              </a:solidFill>
              <a:effectLst/>
              <a:latin typeface="Montserrat" panose="00000500000000000000" pitchFamily="2" charset="-52"/>
            </a:endParaRPr>
          </a:p>
          <a:p>
            <a:pPr>
              <a:lnSpc>
                <a:spcPts val="2799"/>
              </a:lnSpc>
            </a:pPr>
            <a:r>
              <a:rPr lang="ru-RU" sz="2400" i="0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Установление однопартийной политической системы в СССР в 1920-е годы стало ключевым моментом в формировании тоталитарного режима и определило основные черты политической жизни страны на протяжении многих десятилетий. Этот процесс был связан с укреплением власти Коммунистической партии (большевиков) и ограничением политических прав и свобод для других политических сил и общества в целом.</a:t>
            </a:r>
          </a:p>
          <a:p>
            <a:pPr>
              <a:lnSpc>
                <a:spcPts val="2799"/>
              </a:lnSpc>
            </a:pPr>
            <a:endParaRPr lang="ru-RU" sz="2400" i="0" dirty="0">
              <a:solidFill>
                <a:srgbClr val="FFFFFF"/>
              </a:solidFill>
              <a:effectLst/>
              <a:latin typeface="Montserrat" panose="00000500000000000000" pitchFamily="2" charset="-52"/>
            </a:endParaRPr>
          </a:p>
          <a:p>
            <a:pPr>
              <a:lnSpc>
                <a:spcPts val="2799"/>
              </a:lnSpc>
            </a:pPr>
            <a:r>
              <a:rPr lang="ru-RU" sz="2400" i="0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Процесс установления однопартийной системы начался с ликвидации других политических партий после Октябрьской революции 1917 года. В 1918 году была принята законодательная база, ограничивающая деятельность других политических партий и организаций. В 1922 году была принята новая конституция РСФСР, которая закрепляла приоритетность Коммунистической партии и ее роль в руководстве страной.</a:t>
            </a:r>
          </a:p>
          <a:p>
            <a:pPr>
              <a:lnSpc>
                <a:spcPts val="2799"/>
              </a:lnSpc>
            </a:pPr>
            <a:endParaRPr lang="ru-RU" sz="2400" b="1" i="0" dirty="0">
              <a:solidFill>
                <a:srgbClr val="FFFFFF"/>
              </a:solidFill>
              <a:effectLst/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9573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xmlns="" id="{D2B04973-2DFC-46E3-988D-6E439D9E4EB3}"/>
              </a:ext>
            </a:extLst>
          </p:cNvPr>
          <p:cNvSpPr/>
          <p:nvPr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6E9ABDE-1B93-4765-8454-E13B1F0E00F6}"/>
              </a:ext>
            </a:extLst>
          </p:cNvPr>
          <p:cNvSpPr txBox="1"/>
          <p:nvPr/>
        </p:nvSpPr>
        <p:spPr>
          <a:xfrm>
            <a:off x="1461386" y="2237779"/>
            <a:ext cx="11848305" cy="375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 1924 году, после смерти В. И. Ленина, внутрипартийные разногласия и борьба за власть обострились. В результате, на XV партийном съезде в 1927 году, была принята резолюция "О контрреволюционной троцкистско-</a:t>
            </a:r>
            <a:r>
              <a:rPr lang="ru-RU" sz="2800" dirty="0" err="1">
                <a:solidFill>
                  <a:schemeClr val="bg1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бухаринской</a:t>
            </a:r>
            <a:r>
              <a:rPr lang="ru-RU" sz="280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группе", в которой были официально осуждены оппозиционные течения в партии. Это решение позволило упрочить власть партийного руководства во главе с И. В. Сталиным и способствовало установлению однопартийной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xmlns="" val="313847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71AAD40E-DC79-4D81-99E9-A15074B462BF}"/>
              </a:ext>
            </a:extLst>
          </p:cNvPr>
          <p:cNvSpPr/>
          <p:nvPr/>
        </p:nvSpPr>
        <p:spPr>
          <a:xfrm>
            <a:off x="1" y="-1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0E2ECB-DCE5-4BC5-9A14-399AE162E091}"/>
              </a:ext>
            </a:extLst>
          </p:cNvPr>
          <p:cNvSpPr txBox="1"/>
          <p:nvPr/>
        </p:nvSpPr>
        <p:spPr>
          <a:xfrm>
            <a:off x="5430487" y="2299687"/>
            <a:ext cx="8958754" cy="363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400" kern="1200" dirty="0">
                <a:solidFill>
                  <a:srgbClr val="FFFFFF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 1928 году была принята новая конституция СССР, которая закрепляла положение Коммунистической партии на вершине политической системы страны. В 1936 году была принята новая конституция, укрепляющая однопартийную систему и предоставляющая гражданам ограниченные права и свободы. Однако, эти права и свободы были подчинены интересам партии и государства, и на практике они часто нарушались.</a:t>
            </a:r>
            <a:endParaRPr lang="ru-RU" sz="3600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48D1E8A-704A-482A-9873-27010C27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6" y="1795802"/>
            <a:ext cx="4063176" cy="46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35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E334830-B8DB-42A2-BAB5-BF97F53C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26" y="798425"/>
            <a:ext cx="8352379" cy="66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506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197428" y="1171116"/>
            <a:ext cx="128669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Inter"/>
              </a:rPr>
              <a:t>Строительство тоталитарного государства в 1930-е годы</a:t>
            </a:r>
            <a:endParaRPr lang="ru-RU" sz="3200" dirty="0" smtClean="0">
              <a:solidFill>
                <a:schemeClr val="bg1"/>
              </a:solidFill>
              <a:latin typeface="Inter"/>
            </a:endParaRP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534885" y="2362200"/>
            <a:ext cx="1208314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Montserrat"/>
              </a:rPr>
              <a:t>В 1930-е годы в СССР происходило активное строительство тоталитарного государства под руководством И. В. Сталина. Этот период характеризовался укреплением партийного контроля над всеми аспектами жизни общества, индустриализацией, коллективизацией и массовыми репрессиями против оппозиционных сил и нелояльных элементов.</a:t>
            </a:r>
          </a:p>
          <a:p>
            <a:pPr algn="ctr"/>
            <a:r>
              <a:rPr lang="ru-RU" sz="2400" dirty="0" smtClean="0">
                <a:solidFill>
                  <a:schemeClr val="bg1"/>
                </a:solidFill>
                <a:latin typeface="Montserrat"/>
              </a:rPr>
              <a:t>Одним из ключевых элементов строительства тоталитарного государства стало укрепление партийного контроля и идеологического влияния. В 1934 году была принята новая Конституция СССР, которая укрепляла роль Коммунистической партии и закрепляла приоритет социалистических принципов в экономике и обществе. В то же время, свободы и права граждан были ограничены и подчинены интересам партии и государства.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3863" y="536575"/>
            <a:ext cx="11241087" cy="715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58143" y="685800"/>
            <a:ext cx="960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"/>
              </a:rPr>
              <a:t>Одним из ключевых элементов строительства тоталитарного государства стало укрепление партийного контроля и идеологического влияния. В 1934 году была принята новая Конституция СССР, которая укрепляла роль Коммунистической партии и закрепляла приоритет социалистических принципов в экономике и обществе. В то же время, свободы и права граждан были ограничены и подчинены интересам партии и государства.</a:t>
            </a:r>
          </a:p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5745" y="2994124"/>
            <a:ext cx="8110083" cy="47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2467145"/>
            <a:ext cx="10765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Montserrat"/>
              </a:rPr>
              <a:t>Индустриализация была одной из основных задач, стоявших перед советским руководством в 1930-е годы. Были разработаны пятилетние планы развития промышленности, направленные на достижение высоких темпов роста производительности труда, модернизацию промышленности и создание новых отраслей. Это привело к значительному росту производства, но также и к ухудшению условий труда, массовому применению детского и женского труда и увеличению социальных напряжений.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10896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01562" y="1620040"/>
            <a:ext cx="87840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400" b="1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Times New Roman" panose="02020603050405020304" pitchFamily="18" charset="0"/>
              </a:rPr>
              <a:t>Введение</a:t>
            </a:r>
            <a:endParaRPr lang="ru-RU" sz="4400" dirty="0">
              <a:solidFill>
                <a:schemeClr val="bg1"/>
              </a:solidFill>
              <a:effectLst/>
              <a:latin typeface="Inter" panose="02000503000000020004" pitchFamily="2" charset="0"/>
              <a:ea typeface="Inter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31224" y="2979113"/>
            <a:ext cx="130144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ru-RU" sz="2400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Inter" panose="02000503000000020004" pitchFamily="2" charset="0"/>
              </a:rPr>
              <a:t>В данном докладе мы рассмотрим основные аспекты политической борьбы в Советском Союзе в 1920-е годы, процесс создания ОГПУ, установление однопартийной политической системы и преобразование СССР в тоталитарное государство в 1930-е годы. Эти события сыграли ключевую роль в формировании советской политической системы и определении направления развития страны в последующие десятилетия.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5288" y="436563"/>
            <a:ext cx="11298237" cy="735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94657" y="892629"/>
            <a:ext cx="673825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Montserrat"/>
              </a:rPr>
              <a:t>Коллективизация сельского хозяйства была другой ключевой частью строительства тоталитарного государства. Ее целью было заменить индивидуальное крестьянское хозяйство коллективными сельскохозяйственными предприятиями - колхозами и совхозами. Хотя коллективизация привела к увеличению производительности труда и развитию современной агропромышленной базы, она также вызвала массовое недовольство среди крестьянства, что привело к голоду в 1932-1933 годах и многочисленным конфликтам.</a:t>
            </a:r>
          </a:p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4606" y="892628"/>
            <a:ext cx="4757738" cy="647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pPr algn="just"/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61514" y="1371600"/>
            <a:ext cx="62266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Montserrat"/>
              </a:rPr>
              <a:t>Массовые репрессии и террор были еще одним важным аспектом строительства тоталитарного государства в 1930-е годы. Органы госбезопасности, такие как НКВД и ГПУ, активно использовались для борьбы с реальными или предполагаемыми врагами режима. Это привело к массовым арестам, депортациям и казням, особенно среди интеллигенции, бывших царских офицеров, духовенства, национальных меньшинств и бывших участников оппозиционных политических групп.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6914" y="544059"/>
            <a:ext cx="4876800" cy="687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6713" y="598488"/>
            <a:ext cx="11355387" cy="703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98713" y="827315"/>
            <a:ext cx="13313229" cy="222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Montserrat"/>
              </a:rPr>
              <a:t>В 1934-1938 годах в СССР прошёл ряд процессов над бывшими оппозиционными лидерами и деятелями, такими как Л. Д. Троцкий, Н. И. Бухарин, Г. Е. Зиновьев и Л. Б. Каменев. Эти процессы, организованные и контролировавшиеся режимом, завершились приговорами к смертной казни или длительным срокам заключения.</a:t>
            </a:r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713" y="3612149"/>
            <a:ext cx="3067388" cy="3888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0871" y="3612149"/>
            <a:ext cx="2868386" cy="380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6341" y="3262561"/>
            <a:ext cx="2996973" cy="4201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87792" y="3225945"/>
            <a:ext cx="2909207" cy="4238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87829" y="1469572"/>
            <a:ext cx="48332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Montserrat"/>
              </a:rPr>
              <a:t>Также в 1930-е годы в СССР проходили массовые чистки в рамках борьбы с "вредителями" и "шпионами", которые якобы работали на иностранные разведки и подрывали советскую экономику. Эти чистки привели к массовым арестам и казням, в том числе среди высокопоставленных военных и политических деятелей.</a:t>
            </a:r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28381" y="1469572"/>
            <a:ext cx="8485806" cy="517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2925" y="603250"/>
            <a:ext cx="11002963" cy="702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024743" y="2002971"/>
            <a:ext cx="1050471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Montserrat"/>
              </a:rPr>
              <a:t>В результате строительства тоталитарного государства в 1930-е годы, общество и экономика СССР претерпели значительные изменения. Были достигнуты высокие темпы индустриализации и модернизации, однако это сопровождалось жертвами, нарушениями прав человека и ухудшением социальных условий. Этот период оставил глубокий след в истории СССР и оказал влияние на формирование политической, экономической и социальной системы в стране на протяжении многих десятилетий.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47257" y="2939143"/>
            <a:ext cx="9829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Montserrat"/>
              </a:rPr>
              <a:t>Политическая борьба в СССР в 1920-е годы, создание ОГПУ, установление однопартийной политической системы и строительство тоталитарного государства в 1930-е годы определили основные черты советской политической системы и оказали значительное влияние на развитие страны в последующие десятилетия. Этот период характеризуется укреплением власти Коммунистической партии, усилением контроля над обществом и применением репрессий против политических оппонентов и нелояльных элементов.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172198" y="1447800"/>
            <a:ext cx="5225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Inter"/>
              </a:rPr>
              <a:t>Вывод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8150" y="393700"/>
            <a:ext cx="11212513" cy="744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02BE0668-1127-4B8A-9F71-7A4D6182D39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xmlns="" id="{9D8CA5BF-2165-4D75-8028-E4321850D4AE}"/>
              </a:ext>
            </a:extLst>
          </p:cNvPr>
          <p:cNvSpPr/>
          <p:nvPr/>
        </p:nvSpPr>
        <p:spPr>
          <a:xfrm>
            <a:off x="848779" y="1657047"/>
            <a:ext cx="1293284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3600" b="1" i="0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Политическая борьба в СССР в 1920-е годы</a:t>
            </a:r>
            <a:endParaRPr lang="ru-RU" sz="2800" b="0" i="0" dirty="0">
              <a:solidFill>
                <a:srgbClr val="FFFFFF"/>
              </a:solidFill>
              <a:effectLst/>
              <a:latin typeface="Montserrat" panose="00000500000000000000" pitchFamily="2" charset="-52"/>
            </a:endParaRPr>
          </a:p>
          <a:p>
            <a:pPr marL="0" indent="0">
              <a:lnSpc>
                <a:spcPts val="2799"/>
              </a:lnSpc>
              <a:buNone/>
            </a:pPr>
            <a:endParaRPr lang="ru-RU" sz="2800" b="0" i="0" dirty="0">
              <a:solidFill>
                <a:srgbClr val="FFFFFF"/>
              </a:solidFill>
              <a:effectLst/>
              <a:latin typeface="Montserrat" panose="00000500000000000000" pitchFamily="2" charset="-5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ru-RU" sz="2400" b="0" i="0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"Политическая борьба в СССР в 1920-е годы" характеризовалась разнообразными противостояниями и конфликтами, которые определили основные направления развития страны и формирование её политической системы. </a:t>
            </a:r>
          </a:p>
          <a:p>
            <a:pPr marL="0" indent="0">
              <a:lnSpc>
                <a:spcPts val="2799"/>
              </a:lnSpc>
              <a:buNone/>
            </a:pPr>
            <a:endParaRPr lang="ru-RU" sz="2400" b="0" i="0" dirty="0">
              <a:solidFill>
                <a:srgbClr val="FFFFFF"/>
              </a:solidFill>
              <a:effectLst/>
              <a:latin typeface="Montserrat" panose="00000500000000000000" pitchFamily="2" charset="-5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ru-RU" sz="2400" b="0" i="0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Начало десятилетия было отмечено противостоянием между различными идеологическими течениями внутри РКП(б). В частности, в 1921 году произошёл разрыв между большевистским руководством, во главе с В. И. Лениным, и левыми экстремистами во главе с Л. Д. Троцким. Это противостояние привело к тому, что левые оппозиционеры были исключены из партии, а их идеи были официально осуждены.</a:t>
            </a:r>
          </a:p>
        </p:txBody>
      </p:sp>
    </p:spTree>
    <p:extLst>
      <p:ext uri="{BB962C8B-B14F-4D97-AF65-F5344CB8AC3E}">
        <p14:creationId xmlns:p14="http://schemas.microsoft.com/office/powerpoint/2010/main" xmlns="" val="3847372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29601A40-40C7-47C0-AFFB-32CCD1C1D6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331030" y="3113314"/>
            <a:ext cx="12104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chemeClr val="bg1"/>
                </a:solidFill>
                <a:latin typeface="Inter"/>
              </a:rPr>
              <a:t>Спасибо за внимание</a:t>
            </a:r>
            <a:r>
              <a:rPr lang="ru-RU" sz="6000" dirty="0" smtClean="0">
                <a:solidFill>
                  <a:schemeClr val="bg1"/>
                </a:solidFill>
              </a:rPr>
              <a:t>!</a:t>
            </a:r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E4F1315F-C41A-4F7B-B847-65F864F4941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3" name="Text 3">
            <a:extLst>
              <a:ext uri="{FF2B5EF4-FFF2-40B4-BE49-F238E27FC236}">
                <a16:creationId xmlns:a16="http://schemas.microsoft.com/office/drawing/2014/main" xmlns="" id="{845255CE-EC6E-438F-80B2-61BF65244185}"/>
              </a:ext>
            </a:extLst>
          </p:cNvPr>
          <p:cNvSpPr/>
          <p:nvPr/>
        </p:nvSpPr>
        <p:spPr>
          <a:xfrm>
            <a:off x="807981" y="1250797"/>
            <a:ext cx="130144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ru-RU" sz="2400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Inter" panose="02000503000000020004" pitchFamily="2" charset="0"/>
              </a:rPr>
              <a:t>В 1923 году внутрипартийная борьба обострилась из-за споров о темпах индустриализации и коллективизации, а также о природе будущей политической системы в СССР. В этой связи возникли два основных лагеря: правые, во главе с А. В. Луначарским и М. И. Калининым, выступали за снижение темпов социальных преобразований, в то время как левые, во главе с Л. Д. Троцким и Г. Е. Зиновьевым, предлагали более активные меры.</a:t>
            </a:r>
          </a:p>
          <a:p>
            <a:pPr algn="just"/>
            <a:endParaRPr lang="ru-RU" sz="24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Inter" panose="02000503000000020004" pitchFamily="2" charset="0"/>
            </a:endParaRPr>
          </a:p>
          <a:p>
            <a:pPr algn="just"/>
            <a:r>
              <a:rPr lang="ru-RU" sz="2400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Inter" panose="02000503000000020004" pitchFamily="2" charset="0"/>
              </a:rPr>
              <a:t>В 1924 году умер В. И. Ленин, что привело к обострению борьбы за власть между различными фракциями. В результате, на XV партийном съезде в 1927 году, была достигнута компромиссная формула - так называемое "представление правых", что означало уступки сторонникам более медленных темпов индустриализации и коллективизации. Однако, это решение не привело к успокоению внутрипартийных разногласий и продолжало формировать политическую обстановку в стране на протяжении всей второй половины 1920-х годов.</a:t>
            </a:r>
          </a:p>
          <a:p>
            <a:pPr algn="just"/>
            <a:endParaRPr lang="ru-RU" sz="24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828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698993A1-139E-47E7-A192-57BBA09DE82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xmlns="" id="{58FD6662-6CE9-44B2-A781-43BF8C65D02E}"/>
              </a:ext>
            </a:extLst>
          </p:cNvPr>
          <p:cNvSpPr/>
          <p:nvPr/>
        </p:nvSpPr>
        <p:spPr>
          <a:xfrm>
            <a:off x="4822294" y="7158328"/>
            <a:ext cx="87840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b="1" i="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Inter" panose="02000503000000020004" pitchFamily="2" charset="0"/>
              </a:rPr>
              <a:t>«Представление правых"</a:t>
            </a:r>
            <a:endParaRPr lang="ru-RU" sz="2800" b="1" dirty="0">
              <a:solidFill>
                <a:schemeClr val="bg1"/>
              </a:solidFill>
              <a:effectLst/>
              <a:latin typeface="Inter" panose="02000503000000020004" pitchFamily="2" charset="0"/>
              <a:ea typeface="Inter" panose="02000503000000020004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C2E1ADB4-7EB5-4C1C-B850-02813488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0302" y="376899"/>
            <a:ext cx="9049796" cy="64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3176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5E95E9D-B374-4D05-8157-6CDEAA495388}"/>
              </a:ext>
            </a:extLst>
          </p:cNvPr>
          <p:cNvSpPr txBox="1"/>
          <p:nvPr/>
        </p:nvSpPr>
        <p:spPr>
          <a:xfrm>
            <a:off x="897495" y="2326107"/>
            <a:ext cx="128386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0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Создание ОГПУ</a:t>
            </a:r>
          </a:p>
          <a:p>
            <a:endParaRPr lang="ru-RU" sz="2800" b="1" i="0" dirty="0">
              <a:solidFill>
                <a:srgbClr val="FFFFFF"/>
              </a:solidFill>
              <a:effectLst/>
              <a:latin typeface="Montserrat" panose="00000500000000000000" pitchFamily="2" charset="-52"/>
            </a:endParaRPr>
          </a:p>
          <a:p>
            <a:r>
              <a:rPr lang="ru-RU" sz="2400" i="0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Создание ОГПУ (Общего политического управления) в 1922 году стало важным шагом в укреплении власти советского государства и консолидации его внутренних структур. ОГПУ было создано на основе ВЧК (Высшего совета народного хозяйства), которое в свою очередь возникло после Октябрьской революции 1917 года для обеспечения безопасности нового режима.</a:t>
            </a:r>
          </a:p>
          <a:p>
            <a:endParaRPr lang="ru-RU" sz="2400" i="0" dirty="0">
              <a:solidFill>
                <a:srgbClr val="FFFFFF"/>
              </a:solidFill>
              <a:effectLst/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1B7FDA9B-BB69-4E2B-9E67-70619A2A240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57984C4-BC56-41D3-B5E7-207BA43A6F48}"/>
              </a:ext>
            </a:extLst>
          </p:cNvPr>
          <p:cNvSpPr txBox="1"/>
          <p:nvPr/>
        </p:nvSpPr>
        <p:spPr>
          <a:xfrm>
            <a:off x="1103605" y="2461673"/>
            <a:ext cx="124231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800" i="0" kern="1200" dirty="0">
                <a:solidFill>
                  <a:srgbClr val="FFFFFF"/>
                </a:solidFill>
                <a:effectLst/>
                <a:latin typeface="Montserrat" panose="00000500000000000000" pitchFamily="2" charset="-52"/>
                <a:ea typeface="+mn-ea"/>
                <a:cs typeface="+mn-cs"/>
              </a:rPr>
              <a:t>ОГПУ было сформировано для координации работы различных органов государственной безопасности, контрразведки и внутренних дел. Оно занималось не только борьбой с врагами советской власти, но и осуществляло контроль над политическими и социальными процессами в стране. ОГПУ также отвечало за налаживание связей с иностранными спецслужбами и обеспечивало безопасность на границах СССР.</a:t>
            </a:r>
            <a:endParaRPr lang="ru-RU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7200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xmlns="" id="{E85FF7F9-7568-44C1-A84E-D999F4D7F0A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DB619655-6891-41A1-994A-78E6B002287E}"/>
              </a:ext>
            </a:extLst>
          </p:cNvPr>
          <p:cNvSpPr/>
          <p:nvPr/>
        </p:nvSpPr>
        <p:spPr>
          <a:xfrm>
            <a:off x="6440078" y="7205861"/>
            <a:ext cx="87840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Times New Roman" panose="02020603050405020304" pitchFamily="18" charset="0"/>
              </a:rPr>
              <a:t>ОГПУ</a:t>
            </a:r>
            <a:endParaRPr lang="ru-RU" sz="2800" dirty="0">
              <a:solidFill>
                <a:schemeClr val="bg1"/>
              </a:solidFill>
              <a:effectLst/>
              <a:latin typeface="Inter" panose="02000503000000020004" pitchFamily="2" charset="0"/>
              <a:ea typeface="Inter" panose="02000503000000020004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DA5F965-6E6C-41E2-9D64-EE9C4B3AD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4962" y="553863"/>
            <a:ext cx="8920475" cy="632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067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ru-RU" sz="2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4741" y="1062811"/>
            <a:ext cx="1291213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4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Структура ОГПУ включала в себя несколько основных управлений, таких как Главное контрразведывательное управление (ГУГБ), Главное политическое управление (ГПУ) и Главное управление пограничной и внутренней охраны (ГПУО). Эти структуры занимались различными видами деятельности, включая разведку, контрразведку, борьбу с контрабандой, пограничную охрану и другие аспекты обеспечения безопасности государства.</a:t>
            </a:r>
          </a:p>
          <a:p>
            <a:pPr>
              <a:lnSpc>
                <a:spcPts val="2799"/>
              </a:lnSpc>
            </a:pPr>
            <a:endParaRPr lang="ru-RU" sz="2400" i="0" dirty="0">
              <a:solidFill>
                <a:schemeClr val="bg1"/>
              </a:solidFill>
              <a:effectLst/>
              <a:latin typeface="Montserrat" panose="00000500000000000000" pitchFamily="2" charset="-52"/>
            </a:endParaRPr>
          </a:p>
          <a:p>
            <a:pPr>
              <a:lnSpc>
                <a:spcPts val="2799"/>
              </a:lnSpc>
            </a:pPr>
            <a:r>
              <a:rPr lang="ru-RU" sz="24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ОГПУ сыграло ключевую роль в установлении тоталитарного режима в СССР, направленного на подавление любых оппозиционных сил и создание лояльной партийной элиты. Организация проводила массовые репрессии против политических противников, интеллигенции, религиозных деятелей и других групп, которые могли быть источником угрозы для советской власти.</a:t>
            </a:r>
          </a:p>
          <a:p>
            <a:pPr>
              <a:lnSpc>
                <a:spcPts val="2799"/>
              </a:lnSpc>
            </a:pPr>
            <a:r>
              <a:rPr lang="ru-RU" sz="24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В 1934 году ОГПУ было реорганизовано в НКВД (Народный комиссариат внутренних дел), а в 1946 году - в МВД (Министерство внутренних дел). Несмотря на изменения в наименовании и структуре этих органов, они продолжали играть важную роль в поддержании политической стабильности и контроля над населением в СССР до конца советского периода.</a:t>
            </a:r>
          </a:p>
        </p:txBody>
      </p:sp>
    </p:spTree>
    <p:extLst>
      <p:ext uri="{BB962C8B-B14F-4D97-AF65-F5344CB8AC3E}">
        <p14:creationId xmlns:p14="http://schemas.microsoft.com/office/powerpoint/2010/main" xmlns="" val="413588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1512</Words>
  <Application>Microsoft Office PowerPoint</Application>
  <PresentationFormat>Произвольный</PresentationFormat>
  <Paragraphs>49</Paragraphs>
  <Slides>30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Валерия</cp:lastModifiedBy>
  <cp:revision>30</cp:revision>
  <dcterms:created xsi:type="dcterms:W3CDTF">2023-10-01T07:51:03Z</dcterms:created>
  <dcterms:modified xsi:type="dcterms:W3CDTF">2024-03-31T12:22:29Z</dcterms:modified>
</cp:coreProperties>
</file>